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4"/>
  </p:sldMasterIdLst>
  <p:notesMasterIdLst>
    <p:notesMasterId r:id="rId47"/>
  </p:notesMasterIdLst>
  <p:sldIdLst>
    <p:sldId id="342" r:id="rId5"/>
    <p:sldId id="258" r:id="rId6"/>
    <p:sldId id="311" r:id="rId7"/>
    <p:sldId id="355" r:id="rId8"/>
    <p:sldId id="344" r:id="rId9"/>
    <p:sldId id="354" r:id="rId10"/>
    <p:sldId id="346" r:id="rId11"/>
    <p:sldId id="259" r:id="rId12"/>
    <p:sldId id="348" r:id="rId13"/>
    <p:sldId id="349" r:id="rId14"/>
    <p:sldId id="351" r:id="rId15"/>
    <p:sldId id="353" r:id="rId16"/>
    <p:sldId id="356" r:id="rId17"/>
    <p:sldId id="359" r:id="rId18"/>
    <p:sldId id="358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52" r:id="rId44"/>
    <p:sldId id="385" r:id="rId45"/>
    <p:sldId id="31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5226" autoAdjust="0"/>
  </p:normalViewPr>
  <p:slideViewPr>
    <p:cSldViewPr snapToGrid="0">
      <p:cViewPr varScale="1">
        <p:scale>
          <a:sx n="96" d="100"/>
          <a:sy n="96" d="100"/>
        </p:scale>
        <p:origin x="158" y="6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8/4/2024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6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3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728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76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730DE-0120-46E6-8D3A-600D766F1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43382-22FC-496B-AEE9-278F3734E2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8E7F-4AC4-4AE1-9CDB-DE61BFDA66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8E82A-0F3A-4A95-B364-F76F0A49375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2504-F5A4-48F8-B4E9-260A94B9BD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564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A510D02-1A1C-492C-9537-64FFD2249EED}" type="datetime1">
              <a:rPr lang="pt-BR" smtClean="0"/>
              <a:t>04/08/2024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D6580AB-5C3C-4B4F-8E2A-8B7A0A8CE69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7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6">
            <a:extLst>
              <a:ext uri="{FF2B5EF4-FFF2-40B4-BE49-F238E27FC236}">
                <a16:creationId xmlns:a16="http://schemas.microsoft.com/office/drawing/2014/main" id="{5899A11A-FB87-441D-8F10-20485D20E77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58BCD522-5AD9-4F60-813E-CB3B6AEAB6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AE30A9EF-2135-43EE-8E37-70C7EE1BCAF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5D6AF-D6A0-4AA6-9810-97D9EBF6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DE1C-B9B3-43A2-ADC2-A1E16556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33A7-2FA8-4CD0-8D5D-EE98B3E3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BB9-EBFF-47D8-BB86-67C309ACB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CC749-7E8D-4AF0-B13E-80DDB47E2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25ADF-BF1A-41A4-8F03-96470F6D079B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25E53-C87A-4194-B265-1AC2B8E754D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6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8DA8-8512-47B3-8251-03433D6EA25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  <p:sldLayoutId id="2147483682" r:id="rId13"/>
    <p:sldLayoutId id="214748368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idades.ibge.gov.br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atlasbrasil.org.br/" TargetMode="External"/><Relationship Id="rId12" Type="http://schemas.openxmlformats.org/officeDocument/2006/relationships/hyperlink" Target="https://www.bcb.gov.br/" TargetMode="External"/><Relationship Id="rId2" Type="http://schemas.openxmlformats.org/officeDocument/2006/relationships/hyperlink" Target="https://github.com/OsvaldoCaio/data-analytics-postech-fiap/tree/main/Fase%205%20-%20Deep%20Learning%20and%20Unstructured%20Data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guaesaneamento.org.br/" TargetMode="External"/><Relationship Id="rId11" Type="http://schemas.openxmlformats.org/officeDocument/2006/relationships/hyperlink" Target="https://www.cidadessustentaveis.org.br/" TargetMode="External"/><Relationship Id="rId5" Type="http://schemas.openxmlformats.org/officeDocument/2006/relationships/hyperlink" Target="https://educa.ibge.gov.br/" TargetMode="External"/><Relationship Id="rId10" Type="http://schemas.openxmlformats.org/officeDocument/2006/relationships/hyperlink" Target="https://forumseguranca.org.br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ibge.gov.b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links/srOuVoQJ0R?ctid=c56c8edc-eeb7-4c14-a1c4-c7215b5b0ad6&amp;pbi_source=linkShare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github.com/OsvaldoCaio/data-analytics-postech-fiap/tree/main/Fase%205%20-%20Deep%20Learning%20and%20Unstructured%20Data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qedu.org.br/municipio/3515103-embu-guacu/baixar-dados" TargetMode="External"/><Relationship Id="rId5" Type="http://schemas.openxmlformats.org/officeDocument/2006/relationships/hyperlink" Target="https://censo2022.ibge.gov.br/panorama/" TargetMode="External"/><Relationship Id="rId4" Type="http://schemas.openxmlformats.org/officeDocument/2006/relationships/hyperlink" Target="https://passosmagicos.org.b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assosmagicos.org.br/" TargetMode="Externa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68;p46">
            <a:extLst>
              <a:ext uri="{FF2B5EF4-FFF2-40B4-BE49-F238E27FC236}">
                <a16:creationId xmlns:a16="http://schemas.microsoft.com/office/drawing/2014/main" id="{98DF1032-C448-166D-4A97-23B60BEB2BAB}"/>
              </a:ext>
            </a:extLst>
          </p:cNvPr>
          <p:cNvGrpSpPr/>
          <p:nvPr/>
        </p:nvGrpSpPr>
        <p:grpSpPr>
          <a:xfrm>
            <a:off x="5128116" y="384121"/>
            <a:ext cx="1935762" cy="309053"/>
            <a:chOff x="4875929" y="1491165"/>
            <a:chExt cx="1935762" cy="309054"/>
          </a:xfrm>
        </p:grpSpPr>
        <p:pic>
          <p:nvPicPr>
            <p:cNvPr id="6" name="Google Shape;269;p46">
              <a:extLst>
                <a:ext uri="{FF2B5EF4-FFF2-40B4-BE49-F238E27FC236}">
                  <a16:creationId xmlns:a16="http://schemas.microsoft.com/office/drawing/2014/main" id="{23692247-0965-1B95-DD20-DBE7E2B4D4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44586" y="1491165"/>
              <a:ext cx="667105" cy="30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70;p46">
              <a:extLst>
                <a:ext uri="{FF2B5EF4-FFF2-40B4-BE49-F238E27FC236}">
                  <a16:creationId xmlns:a16="http://schemas.microsoft.com/office/drawing/2014/main" id="{2C6B2D60-BC11-C897-2C3E-7B1A413BDB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75929" y="1581685"/>
              <a:ext cx="811508" cy="218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71;p46">
              <a:extLst>
                <a:ext uri="{FF2B5EF4-FFF2-40B4-BE49-F238E27FC236}">
                  <a16:creationId xmlns:a16="http://schemas.microsoft.com/office/drawing/2014/main" id="{02D7FB99-78EB-CD02-A9C3-890C0DEE85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35835" y="1623770"/>
              <a:ext cx="142153" cy="14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200095C-B705-DF16-9377-E6896178A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654059"/>
            <a:ext cx="4860325" cy="1199872"/>
          </a:xfrm>
        </p:spPr>
        <p:txBody>
          <a:bodyPr/>
          <a:lstStyle/>
          <a:p>
            <a:pPr algn="l"/>
            <a:r>
              <a:rPr lang="pt-BR" sz="1400" b="1" dirty="0">
                <a:cs typeface="Arial"/>
              </a:rPr>
              <a:t>Jonathan Abner Jerônimo de Freitas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 Caio Oliveira dos Santos </a:t>
            </a:r>
            <a:endParaRPr lang="pt-BR" sz="1400" b="1" dirty="0"/>
          </a:p>
          <a:p>
            <a:pPr algn="l"/>
            <a:r>
              <a:rPr lang="pt-BR" sz="1400" b="1" dirty="0" err="1">
                <a:cs typeface="Arial"/>
              </a:rPr>
              <a:t>Ranieli</a:t>
            </a:r>
            <a:r>
              <a:rPr lang="pt-BR" sz="1400" b="1" dirty="0">
                <a:cs typeface="Arial"/>
              </a:rPr>
              <a:t> Santos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 Mendes </a:t>
            </a:r>
            <a:r>
              <a:rPr lang="pt-BR" sz="1400" b="1" dirty="0" err="1">
                <a:cs typeface="Arial"/>
              </a:rPr>
              <a:t>Maina</a:t>
            </a:r>
            <a:r>
              <a:rPr lang="pt-BR" sz="1400" b="1" dirty="0">
                <a:cs typeface="Arial"/>
              </a:rPr>
              <a:t> </a:t>
            </a:r>
            <a:r>
              <a:rPr lang="pt-BR" sz="1400" b="1" dirty="0" err="1">
                <a:cs typeface="Arial"/>
              </a:rPr>
              <a:t>Bengliomini</a:t>
            </a:r>
            <a:r>
              <a:rPr lang="pt-BR" sz="1400" dirty="0">
                <a:cs typeface="Arial"/>
              </a:rPr>
              <a:t> </a:t>
            </a:r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14CBD1-3A3F-64CA-D12C-F3B45ECD1831}"/>
              </a:ext>
            </a:extLst>
          </p:cNvPr>
          <p:cNvSpPr txBox="1"/>
          <p:nvPr/>
        </p:nvSpPr>
        <p:spPr>
          <a:xfrm>
            <a:off x="3044890" y="913995"/>
            <a:ext cx="61022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Turma – 2TDAT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0DA0E72-F7CD-E2ED-AF64-D6A841196A24}"/>
              </a:ext>
            </a:extLst>
          </p:cNvPr>
          <p:cNvSpPr txBox="1"/>
          <p:nvPr/>
        </p:nvSpPr>
        <p:spPr>
          <a:xfrm>
            <a:off x="2290699" y="2437611"/>
            <a:ext cx="759000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100"/>
              <a:buNone/>
              <a:defRPr sz="2100">
                <a:solidFill>
                  <a:srgbClr val="F51268"/>
                </a:solidFill>
              </a:defRPr>
            </a:lvl1pPr>
          </a:lstStyle>
          <a:p>
            <a:endParaRPr lang="pt-BR" sz="2800" b="1" dirty="0"/>
          </a:p>
          <a:p>
            <a:r>
              <a:rPr lang="en-US" sz="2800" b="1" dirty="0">
                <a:solidFill>
                  <a:schemeClr val="bg1"/>
                </a:solidFill>
              </a:rPr>
              <a:t>FASE 5 –</a:t>
            </a:r>
            <a:r>
              <a:rPr lang="en-US" sz="2800" b="1" dirty="0"/>
              <a:t> </a:t>
            </a:r>
            <a:r>
              <a:rPr lang="en-US" sz="2800" b="1" dirty="0">
                <a:ea typeface="+mn-lt"/>
                <a:cs typeface="+mn-lt"/>
              </a:rPr>
              <a:t>DATATHON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Grupo 82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831C1FCA-A48D-A197-73EF-21E75AA507DF}"/>
              </a:ext>
            </a:extLst>
          </p:cNvPr>
          <p:cNvSpPr txBox="1">
            <a:spLocks/>
          </p:cNvSpPr>
          <p:nvPr/>
        </p:nvSpPr>
        <p:spPr>
          <a:xfrm>
            <a:off x="4860325" y="5658128"/>
            <a:ext cx="5569212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400" b="1" dirty="0">
                <a:cs typeface="Arial"/>
              </a:rPr>
              <a:t>jonathanabner2015@gmail.com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osvaldocaio@hotmail.com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raniellidos@hotmail.com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thalitamaina@gmail.com </a:t>
            </a:r>
            <a:endParaRPr lang="pt-BR" sz="1400" b="1" dirty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C5A7DBE3-AE04-DDE7-2061-54FBC6C794DB}"/>
              </a:ext>
            </a:extLst>
          </p:cNvPr>
          <p:cNvSpPr txBox="1">
            <a:spLocks/>
          </p:cNvSpPr>
          <p:nvPr/>
        </p:nvSpPr>
        <p:spPr>
          <a:xfrm>
            <a:off x="10429536" y="5654059"/>
            <a:ext cx="1762463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64886" y="446374"/>
            <a:ext cx="7581637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Missão </a:t>
            </a:r>
          </a:p>
          <a:p>
            <a:pPr marL="0" indent="0" fontAlgn="base">
              <a:buNone/>
            </a:pPr>
            <a:r>
              <a:rPr lang="pt-BR" sz="1600" dirty="0"/>
              <a:t>A missão é transformar a vida de jovens e crianças, oferecendo ferramentas para levá-los a melhores oportunidades de vida.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</a:p>
          <a:p>
            <a:pPr marL="0" indent="0" fontAlgn="base">
              <a:buNone/>
            </a:pPr>
            <a:r>
              <a:rPr lang="pt-BR" sz="1600" dirty="0"/>
              <a:t>A visão é viver em um Brasil no qual todas as crianças e jovens têm iguais oportunidades para realizarem seus sonhos e são agentes transformadores de suas próprias vidas.</a:t>
            </a:r>
          </a:p>
          <a:p>
            <a:pPr marL="0" indent="0" fontAlgn="base">
              <a:buNone/>
            </a:pPr>
            <a:endParaRPr lang="pt-BR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</a:p>
          <a:p>
            <a:pPr marL="0" indent="0" algn="ctr" fontAlgn="base">
              <a:buNone/>
            </a:pPr>
            <a:r>
              <a:rPr lang="pt-BR" sz="1600" dirty="0"/>
              <a:t>empatia | amor ao aprendizado | poder em acreditar em si e no próximo | Pertencimento | gratidão | </a:t>
            </a:r>
          </a:p>
          <a:p>
            <a:pPr marL="0" indent="0" algn="ctr" fontAlgn="base">
              <a:buNone/>
            </a:pPr>
            <a:r>
              <a:rPr lang="pt-BR" sz="1600" dirty="0"/>
              <a:t>busca pelo saber | educação que transforma e ajuda a transformar | aprender a aprender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C5C90A20-9864-B90B-D232-AB9379DF010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EE9AD0C4-1108-CE47-2DD7-E3C5129ECD4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56B026F4-1C17-7193-99A0-F12423B2592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001F1D76-1669-6B3F-80B1-410942F5EEF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3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BANCO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ESTRUTURA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5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98" y="-995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ESTRUTURA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m 6">
            <a:hlinkClick r:id="rId2"/>
            <a:extLst>
              <a:ext uri="{FF2B5EF4-FFF2-40B4-BE49-F238E27FC236}">
                <a16:creationId xmlns:a16="http://schemas.microsoft.com/office/drawing/2014/main" id="{1C46F713-7092-9624-165F-C708D94C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72" y="1041686"/>
            <a:ext cx="4187772" cy="4108056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hlinkClick r:id="rId2"/>
            <a:extLst>
              <a:ext uri="{FF2B5EF4-FFF2-40B4-BE49-F238E27FC236}">
                <a16:creationId xmlns:a16="http://schemas.microsoft.com/office/drawing/2014/main" id="{1286C9FE-DCC7-3D80-4F49-06F2084B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54381" y="411003"/>
            <a:ext cx="630683" cy="6306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D60FB3-78D0-26DC-F790-0E2FB69F6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598" y="910635"/>
            <a:ext cx="7048376" cy="3726393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Banco de dados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Passos Mágicos: Os dados foram entregues pela equipe da ONG e FIAP.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mesmos foram tratados e disponibilizados no GitHub.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Utilizado também informações do site da Passos Mágicos, com balanço e DRE, relatório de atividades e relatórios PEDE.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Todos estes dados foram usados no código Python e Power Bi.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dados comparativos dos municípios foram consultados na lista de fontes consultadas (abaixo).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Estrutura - </a:t>
            </a:r>
            <a:r>
              <a:rPr lang="pt-BR" sz="1400" dirty="0"/>
              <a:t>O banco de dados foi tratado no Python e estruturado para melhor visualização no Power Bi.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8EC031-55D1-97F8-F228-C9C50446E71F}"/>
              </a:ext>
            </a:extLst>
          </p:cNvPr>
          <p:cNvSpPr txBox="1"/>
          <p:nvPr/>
        </p:nvSpPr>
        <p:spPr>
          <a:xfrm>
            <a:off x="887896" y="4323565"/>
            <a:ext cx="5208104" cy="2397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 algn="just">
              <a:lnSpc>
                <a:spcPct val="150000"/>
              </a:lnSpc>
              <a:spcBef>
                <a:spcPts val="0"/>
              </a:spcBef>
              <a:buFontTx/>
              <a:buNone/>
              <a:defRPr sz="1400" b="1" i="0"/>
            </a:lvl1pPr>
            <a:lvl2pPr indent="0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/>
            </a:lvl2pPr>
            <a:lvl3pPr indent="0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/>
            </a:lvl3pPr>
            <a:lvl4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4pPr>
            <a:lvl5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lnSpc>
                <a:spcPct val="100000"/>
              </a:lnSpc>
            </a:pPr>
            <a:r>
              <a:rPr lang="pt-BR" sz="1200" dirty="0"/>
              <a:t>Fontes Consultadas: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Educação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Instituto Água e Saneamento - Saneamento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INEP - IDEB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Atlas Brasil - Saúde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 err="1"/>
              <a:t>Datasus</a:t>
            </a:r>
            <a:r>
              <a:rPr lang="pt-BR" sz="1200" b="0" dirty="0"/>
              <a:t> - Mortalidade Infantil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Ministério da Educação - Taxa de Escolarização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PNUD Brasil - IDH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 Estimada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Atlas da Violência - Segurança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CB517B-1858-33BE-7186-760BFF71FD18}"/>
              </a:ext>
            </a:extLst>
          </p:cNvPr>
          <p:cNvSpPr txBox="1"/>
          <p:nvPr/>
        </p:nvSpPr>
        <p:spPr>
          <a:xfrm>
            <a:off x="4573637" y="4821694"/>
            <a:ext cx="4036963" cy="19389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 Brasileiro de Segurança Pública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SNIS - Saneamento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 Cidades Sustentáveis - Meio Ambiente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Sustentabilidade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PIB per Capita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Banco Central do Brasil - PIB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PNUD Brasil - Desenvolvimento Humano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Qualidade Institucional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Ministério da Cidadania - Indicadores Sociais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Indicadores Econômicos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877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A CIDADE DE EMBU-GUAÇU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PESQUISA</a:t>
            </a:r>
          </a:p>
          <a:p>
            <a:r>
              <a:rPr lang="en-US" b="1" dirty="0"/>
              <a:t>DICIONÁRIO ANÁLISE MUNICÍPIOS</a:t>
            </a:r>
          </a:p>
          <a:p>
            <a:r>
              <a:rPr lang="en-US" b="1" dirty="0"/>
              <a:t>GRÁFICOS E COMPARATIVOS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5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PESQUISA EMBU-GUAÇU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42CA49-9786-1E21-D88D-4C3F5FCF2C47}"/>
              </a:ext>
            </a:extLst>
          </p:cNvPr>
          <p:cNvSpPr txBox="1">
            <a:spLocks/>
          </p:cNvSpPr>
          <p:nvPr/>
        </p:nvSpPr>
        <p:spPr>
          <a:xfrm>
            <a:off x="838199" y="1140542"/>
            <a:ext cx="9928124" cy="5215807"/>
          </a:xfrm>
          <a:prstGeom prst="rect">
            <a:avLst/>
          </a:prstGeom>
          <a:ln>
            <a:noFill/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Comparativos entre municípios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Foram realizados comparativos entre municípios, a fim de mostrar, embasar e entender a localização geográfica da ONG. Foram selecionadas algumas cidades e em seguida serão exibidos gráficos com a diferença entre elas, para mostrar como uma ONG possui papel fundamental na sociedade, ainda mais quando fala-se de um município como Embu-Guaçu.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Justificativa da seleção dos municípios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Caxias do Sul: residência de um dos integrantes do grupo;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Embu-Guaçu: Cidade da localização da ONG;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Florianópolis, São Paulo e Sobral: São cidades que tem liderança em algum dos aspectos relacionados.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Nos gráficos a seguir o município de Embu-Guaçu está destacado em </a:t>
            </a:r>
            <a:r>
              <a:rPr lang="pt-BR" sz="1600" b="1" dirty="0"/>
              <a:t>amarelo</a:t>
            </a:r>
            <a:r>
              <a:rPr lang="pt-BR" sz="16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0F4B49E-9C7A-186C-590E-500BEF9D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5" y="2664951"/>
            <a:ext cx="11161776" cy="16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 ANÁLISE MUNICÍPIOS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6AA161-5C8B-10ED-F2A2-10ECD9FB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00999"/>
              </p:ext>
            </p:extLst>
          </p:nvPr>
        </p:nvGraphicFramePr>
        <p:xfrm>
          <a:off x="950949" y="978971"/>
          <a:ext cx="10955916" cy="5540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6548">
                  <a:extLst>
                    <a:ext uri="{9D8B030D-6E8A-4147-A177-3AD203B41FA5}">
                      <a16:colId xmlns:a16="http://schemas.microsoft.com/office/drawing/2014/main" val="2935989932"/>
                    </a:ext>
                  </a:extLst>
                </a:gridCol>
                <a:gridCol w="8829368">
                  <a:extLst>
                    <a:ext uri="{9D8B030D-6E8A-4147-A177-3AD203B41FA5}">
                      <a16:colId xmlns:a16="http://schemas.microsoft.com/office/drawing/2014/main" val="2796331878"/>
                    </a:ext>
                  </a:extLst>
                </a:gridCol>
              </a:tblGrid>
              <a:tr h="2418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5895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Município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Os municípios se destacam em alguns dos indicadores, como, por exemplo, Caxias do Sul, que é a cidade de moradia do Caio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404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30184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99486"/>
                  </a:ext>
                </a:extLst>
              </a:tr>
              <a:tr h="6523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882459"/>
                  </a:ext>
                </a:extLst>
              </a:tr>
              <a:tr h="3597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</a:t>
                      </a:r>
                      <a:r>
                        <a:rPr lang="pt-B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Mortalidade</a:t>
                      </a:r>
                      <a:r>
                        <a:rPr lang="pt-BR" sz="1100" u="none" strike="noStrike" dirty="0">
                          <a:effectLst/>
                        </a:rPr>
                        <a:t>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39242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2943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53326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86056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4145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99158"/>
                  </a:ext>
                </a:extLst>
              </a:tr>
              <a:tr h="4907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3681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2260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44495"/>
                  </a:ext>
                </a:extLst>
              </a:tr>
              <a:tr h="250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9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46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A5AE8C1-EA1C-1142-357A-0A3EF2AF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9" y="1376070"/>
            <a:ext cx="4957521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024ECADB-8184-4F58-FBDA-9CE73D72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19" y="1376070"/>
            <a:ext cx="4957519" cy="3960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46656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760446"/>
              </p:ext>
            </p:extLst>
          </p:nvPr>
        </p:nvGraphicFramePr>
        <p:xfrm>
          <a:off x="192174" y="5620799"/>
          <a:ext cx="11630670" cy="1100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Mortalidade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CBCCDBEA-3B55-BB58-735B-51450D52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21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17BCE373-2FF6-820C-B7BE-185A7ED9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6" y="1449000"/>
            <a:ext cx="495752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74615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C6D01788-CCB6-7071-B8F7-A751E77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611039C8-044E-75B4-38D5-BEA0F7AC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20434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F49EA045-1307-273C-0ECD-E958DDAA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34C5A7F4-5E1D-5517-550D-67A5A589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</a:lstStyle>
          <a:p>
            <a:pPr rtl="0"/>
            <a:r>
              <a:rPr lang="pt-BR" sz="3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ROTEIRO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1557729"/>
            <a:ext cx="4201583" cy="2065924"/>
            <a:chOff x="518433" y="1692049"/>
            <a:chExt cx="4201583" cy="368986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DEFINIÇÕES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SOBRE A PASSOS MÁGICOS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BANCO DE DADOS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7"/>
              <a:chOff x="518433" y="4478260"/>
              <a:chExt cx="4201583" cy="43976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 CIDADE DE EMBU-GRAÇU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62" name="Grupo 61" descr="Esta imagem é a mão de uma mulher escrevendo em um pedaço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v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" name="Forma Livre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" name="Forma Livre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" name="Forma Livre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" name="Forma Livre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" name="Forma Livre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" name="Forma Liv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vre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53" name="Forma Livre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sp>
          <p:nvSpPr>
            <p:cNvPr id="54" name="Forma Livre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orma Livre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orma Livre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orma Livre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orma Livre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2</a:t>
            </a:r>
          </a:p>
        </p:txBody>
      </p:sp>
      <p:grpSp>
        <p:nvGrpSpPr>
          <p:cNvPr id="32" name="Grupo 68">
            <a:extLst>
              <a:ext uri="{FF2B5EF4-FFF2-40B4-BE49-F238E27FC236}">
                <a16:creationId xmlns:a16="http://schemas.microsoft.com/office/drawing/2014/main" id="{8CFA8BF7-6886-638B-AFC7-AF1D321D2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3931372"/>
            <a:ext cx="4201583" cy="2065924"/>
            <a:chOff x="518433" y="1692049"/>
            <a:chExt cx="4201583" cy="3689866"/>
          </a:xfrm>
        </p:grpSpPr>
        <p:grpSp>
          <p:nvGrpSpPr>
            <p:cNvPr id="33" name="Grupo 20">
              <a:extLst>
                <a:ext uri="{FF2B5EF4-FFF2-40B4-BE49-F238E27FC236}">
                  <a16:creationId xmlns:a16="http://schemas.microsoft.com/office/drawing/2014/main" id="{BDB27BC7-2E37-C424-7105-C1D2B0B17B44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43" name="Retângulo: Cantos arredondados 5">
                <a:extLst>
                  <a:ext uri="{FF2B5EF4-FFF2-40B4-BE49-F238E27FC236}">
                    <a16:creationId xmlns:a16="http://schemas.microsoft.com/office/drawing/2014/main" id="{26345C51-A483-D82B-DC0E-395AF85DE882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B30ED367-E55D-9338-AE7B-D5A94E3D5573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DADOS PASSOS MÁGICOS</a:t>
                </a:r>
              </a:p>
            </p:txBody>
          </p:sp>
        </p:grpSp>
        <p:grpSp>
          <p:nvGrpSpPr>
            <p:cNvPr id="34" name="Grupo 19">
              <a:extLst>
                <a:ext uri="{FF2B5EF4-FFF2-40B4-BE49-F238E27FC236}">
                  <a16:creationId xmlns:a16="http://schemas.microsoft.com/office/drawing/2014/main" id="{308940E6-31F4-F889-BDA8-C8377ACB66F9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87897E87-BCC5-9F26-8E87-5BD19A8AAD45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24094069-2749-45AE-186C-F21EC30526EF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POWER BI</a:t>
                </a:r>
              </a:p>
            </p:txBody>
          </p:sp>
        </p:grpSp>
        <p:grpSp>
          <p:nvGrpSpPr>
            <p:cNvPr id="35" name="Grupo 18">
              <a:extLst>
                <a:ext uri="{FF2B5EF4-FFF2-40B4-BE49-F238E27FC236}">
                  <a16:creationId xmlns:a16="http://schemas.microsoft.com/office/drawing/2014/main" id="{B23ACB77-8DED-3C2D-D0D3-2E154C94CFB2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065BD11A-12A8-9576-5BFE-A3568E29C372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445A89F9-4465-0CF9-3CD0-501C79CB9138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CONSIDERAÇÕES FINAIS</a:t>
                </a:r>
              </a:p>
            </p:txBody>
          </p:sp>
        </p:grpSp>
        <p:grpSp>
          <p:nvGrpSpPr>
            <p:cNvPr id="36" name="Grupo 17">
              <a:extLst>
                <a:ext uri="{FF2B5EF4-FFF2-40B4-BE49-F238E27FC236}">
                  <a16:creationId xmlns:a16="http://schemas.microsoft.com/office/drawing/2014/main" id="{F6518E9D-FCB4-181F-AB7D-C5C520FFEED5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6"/>
              <a:chOff x="518433" y="4478260"/>
              <a:chExt cx="4201583" cy="439766"/>
            </a:xfrm>
          </p:grpSpPr>
          <p:sp>
            <p:nvSpPr>
              <p:cNvPr id="37" name="Retângulo: Cantos arredondados 12">
                <a:extLst>
                  <a:ext uri="{FF2B5EF4-FFF2-40B4-BE49-F238E27FC236}">
                    <a16:creationId xmlns:a16="http://schemas.microsoft.com/office/drawing/2014/main" id="{EAD5C7CC-16FC-3234-B289-17DC98FFFDBA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7CD722E4-F92B-8A62-2837-AF1E1ABAB2DC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LINKS E REFERÊNCIAS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6070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5E12C503-18F1-13C0-C9FC-D01E965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CCB90950-4A6C-1221-10D3-3E6C647C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843079"/>
              </p:ext>
            </p:extLst>
          </p:nvPr>
        </p:nvGraphicFramePr>
        <p:xfrm>
          <a:off x="192174" y="5360521"/>
          <a:ext cx="11630670" cy="1356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5284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9915386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2719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  <a:tr h="3107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66324"/>
                  </a:ext>
                </a:extLst>
              </a:tr>
            </a:tbl>
          </a:graphicData>
        </a:graphic>
      </p:graphicFrame>
      <p:pic>
        <p:nvPicPr>
          <p:cNvPr id="4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A7D46BF2-2614-F67A-F5D5-7577438C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948" y="1949470"/>
            <a:ext cx="3830812" cy="3060000"/>
          </a:xfrm>
          <a:prstGeom prst="rect">
            <a:avLst/>
          </a:prstGeom>
        </p:spPr>
      </p:pic>
      <p:pic>
        <p:nvPicPr>
          <p:cNvPr id="5" name="Imagem 4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77FF6907-99FA-F234-4CE0-1735026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78" y="1949470"/>
            <a:ext cx="3830812" cy="306000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D9CD14E8-A3F9-FC8E-0F51-267BB467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8" y="1949470"/>
            <a:ext cx="383081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DADOS PASSOS MÁGICOS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DICIONÁRIO</a:t>
            </a:r>
          </a:p>
          <a:p>
            <a:r>
              <a:rPr lang="en-US" b="1" dirty="0"/>
              <a:t>GOOGLE COLAB</a:t>
            </a:r>
          </a:p>
          <a:p>
            <a:r>
              <a:rPr lang="en-US" b="1" dirty="0"/>
              <a:t>EVOLUÇÃO NOTAS INDE E MÉDIAS</a:t>
            </a:r>
          </a:p>
          <a:p>
            <a:r>
              <a:rPr lang="en-US" b="1" dirty="0"/>
              <a:t>ALUNOS X UNIVERSITÁRIOS</a:t>
            </a:r>
          </a:p>
          <a:p>
            <a:r>
              <a:rPr lang="en-US" b="1" dirty="0"/>
              <a:t>PROJEÇÃO 2024</a:t>
            </a:r>
          </a:p>
          <a:p>
            <a:r>
              <a:rPr lang="en-US" b="1" dirty="0"/>
              <a:t>PEDRAS CONCEITOS INDE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9B218B9-1C67-8BD8-D451-41B27856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90012"/>
              </p:ext>
            </p:extLst>
          </p:nvPr>
        </p:nvGraphicFramePr>
        <p:xfrm>
          <a:off x="838200" y="1365574"/>
          <a:ext cx="10948402" cy="4990776"/>
        </p:xfrm>
        <a:graphic>
          <a:graphicData uri="http://schemas.openxmlformats.org/drawingml/2006/table">
            <a:tbl>
              <a:tblPr/>
              <a:tblGrid>
                <a:gridCol w="1828304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9120098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82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316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do Aluno (Dados esta o Anonimizados)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9313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36880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0716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ANOS_PM_2020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(Em Anos) que o Alunos esta na Passos Mágicos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255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FASE_TURMA_2020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Turma do Aluno na Passos Mágicos em 2020; Fase esta relacionado ao Nível de Aprendizado, enquanto Turma e dado pela quantidade de turmas que existam daquela fase/nível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607142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139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do Desenvolvimento Educacional – Métrica de Processo Avaliativo Geral do Aluno; Dado pela Ponderação dos indicadores: IAN, IDA, IEG, IAA, IPS, IPP e IPV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8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INDE_CONCEITO_2020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20037"/>
                  </a:ext>
                </a:extLst>
              </a:tr>
              <a:tr h="1158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0794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"Indicador de Engajamento”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1882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Aprendizagem”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5744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381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017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9845"/>
                  </a:ext>
                </a:extLst>
              </a:tr>
              <a:tr h="118317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1716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95399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Pedago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gicas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46766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2446"/>
                  </a:ext>
                </a:extLst>
              </a:tr>
              <a:tr h="119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01696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5743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3254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5382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SINALIZADOR_INGRESSANTE_2021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se o Aluno Ingressou ou e Veterano no ano de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26817"/>
                  </a:ext>
                </a:extLst>
              </a:tr>
              <a:tr h="12259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253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8460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3709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721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9151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0590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888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Psicopedagógicas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799243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Código das variáveis escolhidas para análise e sua descrição</a:t>
            </a:r>
          </a:p>
        </p:txBody>
      </p:sp>
    </p:spTree>
    <p:extLst>
      <p:ext uri="{BB962C8B-B14F-4D97-AF65-F5344CB8AC3E}">
        <p14:creationId xmlns:p14="http://schemas.microsoft.com/office/powerpoint/2010/main" val="29642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6525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Os códigos que estão na cor verde, foram renomeados da fonte original.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5DD5425-ED6A-EC9E-5AC7-87A851F27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8421"/>
              </p:ext>
            </p:extLst>
          </p:nvPr>
        </p:nvGraphicFramePr>
        <p:xfrm>
          <a:off x="838200" y="561815"/>
          <a:ext cx="10126362" cy="6159667"/>
        </p:xfrm>
        <a:graphic>
          <a:graphicData uri="http://schemas.openxmlformats.org/drawingml/2006/table">
            <a:tbl>
              <a:tblPr/>
              <a:tblGrid>
                <a:gridCol w="1639058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8487304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1502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14143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7521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REC_AVAL_3_2021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38237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REC_AVAL_4_2021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7709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3576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03475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8901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8571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DEFASAGEM_2021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o Nível de defasagem do ano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8702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9245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4378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ANO_INGRESSO_2022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 que o Aluno Ingressou na Passos Mágicos (atualizado 2022)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08541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BOLSISTA_2022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mostra se o Aluno e Bolsista em alguma instituição pela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9316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26734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Geral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684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Fase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52996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Turma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48124"/>
                  </a:ext>
                </a:extLst>
              </a:tr>
              <a:tr h="29839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 Ágata– 5,506 a 6,868 | Ametista – 6,868 a 8,230 | Topázio – 8,230 a 9,294. | Cada Pedra possui uma descrição.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8487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"Indicador de Engajamento”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676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Aprendizagem”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49979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Ponto de Virada”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85720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1296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2702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12610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7681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61721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NOTA_PORT_2022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Português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1857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NOTA_MAT_2022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Matemáticado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179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NOTA_ING_2022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Inglês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048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QTDE_AVAL_2022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Quantidade de Avaliações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7567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2677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03815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REC_AVAL_3_2022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9782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REC_AVAL_4_2022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7423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INDICADO_BOLSA_2022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foi indicado para alguma Bolsa no Ano de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4830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1468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4847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87984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6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3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Efetuada carga dos dados disponibilizado pelo time FIAP para o Google Cloud, conforme imagem a seguir: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E5D617-1F00-BE69-BB87-977DD0DF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00" y="1536275"/>
            <a:ext cx="6373152" cy="51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5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ainda sem tratamento: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E787B7-8B93-1BE7-DF47-B13E33B8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393"/>
            <a:ext cx="10983203" cy="46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já tratados: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F01451-E4FD-5765-2E49-6E78D298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386"/>
            <a:ext cx="10986935" cy="39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7955" y="978946"/>
            <a:ext cx="10612120" cy="208186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Explicação do índice INDE.</a:t>
            </a:r>
          </a:p>
          <a:p>
            <a:pPr marL="0" indent="0">
              <a:buNone/>
            </a:pPr>
            <a:r>
              <a:rPr lang="pt-BR" sz="1600" dirty="0"/>
              <a:t>Gráfico extraído dos dados da passos mágicos.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795E4CE-7038-9B22-3BC1-24550AB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55" y="915338"/>
            <a:ext cx="5432322" cy="43392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28436A-6A33-1FBA-FE9D-093AA636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6" y="2100134"/>
            <a:ext cx="5356808" cy="26577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803F17D-FD4C-78AF-F440-80FE0BDD7D8F}"/>
              </a:ext>
            </a:extLst>
          </p:cNvPr>
          <p:cNvSpPr txBox="1"/>
          <p:nvPr/>
        </p:nvSpPr>
        <p:spPr>
          <a:xfrm>
            <a:off x="6781137" y="5226119"/>
            <a:ext cx="5296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Margem acima da linha de evolução: Representa o limite superior do intervalo de confiança ou erro (geralmente 95%). </a:t>
            </a:r>
          </a:p>
          <a:p>
            <a:r>
              <a:rPr lang="pt-BR" sz="1400" dirty="0"/>
              <a:t>Margem abaixo da linha de evolução: Representa o limite inferior do intervalo de confiança ou erro. </a:t>
            </a:r>
          </a:p>
        </p:txBody>
      </p:sp>
    </p:spTree>
    <p:extLst>
      <p:ext uri="{BB962C8B-B14F-4D97-AF65-F5344CB8AC3E}">
        <p14:creationId xmlns:p14="http://schemas.microsoft.com/office/powerpoint/2010/main" val="105391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15270"/>
            <a:ext cx="4796202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Neste gráfico gerado no código Python, podemos avaliar e notar que a média dos bolsistas de 2020 é maior que a média do índice INDE dos anos 2021 e 2022. Ou seja, é necessário encontrar uma forma de aumentar a média dos índices para que o número de estudantes universitários se torne exponencial.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1D4722A1-7881-5105-2AA4-0CF071D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79"/>
          <a:stretch/>
        </p:blipFill>
        <p:spPr>
          <a:xfrm>
            <a:off x="5975036" y="1206006"/>
            <a:ext cx="5625016" cy="5150344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6DDD929A-EA4C-9A6C-5D2B-F6A69748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08" t="36156" b="39222"/>
          <a:stretch/>
        </p:blipFill>
        <p:spPr>
          <a:xfrm>
            <a:off x="3821503" y="4525347"/>
            <a:ext cx="1982738" cy="14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7F1780D1-EBC5-4A51-B615-34A89714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DEFINIÇÕES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OBJETIVO SITE</a:t>
            </a:r>
          </a:p>
          <a:p>
            <a:r>
              <a:rPr lang="en-US" b="1" dirty="0"/>
              <a:t>OBJETIVO PROFESSOR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ALUNOS X UNIVERSITÁRIOS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Temos duas retas que estimam a evolução de universitários e alunos e o resumo estatístico dos dados. É importante salientar que as retas não se encontram, ou seja, não teremos todos os nossos alunos universitários.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7782B7-13BC-156F-0B8C-BC7649D1D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6"/>
          <a:stretch/>
        </p:blipFill>
        <p:spPr>
          <a:xfrm>
            <a:off x="2068739" y="2019956"/>
            <a:ext cx="8318682" cy="4518956"/>
          </a:xfrm>
          <a:prstGeom prst="rect">
            <a:avLst/>
          </a:prstGeom>
        </p:spPr>
      </p:pic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061530" y="4074354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9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PROJEÇÃO 2024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A seguir projeções de professores, universitários, bolsistas e crianças para o ano de 2024:</a:t>
            </a:r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CF0779-7FA5-C761-7C80-A24BA097B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9"/>
          <a:stretch/>
        </p:blipFill>
        <p:spPr>
          <a:xfrm>
            <a:off x="936489" y="1370949"/>
            <a:ext cx="9728200" cy="53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6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3" descr="Planilha 2">
            <a:extLst>
              <a:ext uri="{FF2B5EF4-FFF2-40B4-BE49-F238E27FC236}">
                <a16:creationId xmlns:a16="http://schemas.microsoft.com/office/drawing/2014/main" id="{5B5F4E53-F6B8-16E2-F89D-BDA6B1AF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"/>
          <a:stretch/>
        </p:blipFill>
        <p:spPr>
          <a:xfrm>
            <a:off x="1094989" y="964245"/>
            <a:ext cx="10002021" cy="5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2" descr="Planilha 1">
            <a:extLst>
              <a:ext uri="{FF2B5EF4-FFF2-40B4-BE49-F238E27FC236}">
                <a16:creationId xmlns:a16="http://schemas.microsoft.com/office/drawing/2014/main" id="{231279A5-DEB6-325C-23B5-BED916F7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/>
          <a:stretch/>
        </p:blipFill>
        <p:spPr>
          <a:xfrm>
            <a:off x="838200" y="981434"/>
            <a:ext cx="9784661" cy="57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7814C49B-E34C-A3E1-6E55-8FDD78C9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404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54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" title="This slide contains the following visuals: slicer ,Evolução Geral - INDE ,slicer ,Alunos Bolsistas ,Alunos Bolsistas ,clusteredColumnChart ,Quantidade por Pedr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39315616-AA97-5464-005A-81D913B6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21265"/>
            <a:ext cx="11808000" cy="6736735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6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" title="This slide contains the following visuals: ATIVO ,cardVisual ,PASSIVO ,textbox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304743F-F46E-1D4D-06BE-3E74E0BC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7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" title="This slide contains the following visuals: textbox ,DRE RESUMIDO ,ACOMPANHAMENTO ANUAL ,Receita Brut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1AF5634-513B-B796-2FBE-5B6F2EE2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AVALIAÇÃO DO POWER BI</a:t>
            </a:r>
          </a:p>
        </p:txBody>
      </p:sp>
      <p:pic>
        <p:nvPicPr>
          <p:cNvPr id="4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6F768F50-F0F1-F8B7-766A-99D6CEDF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90" y="126745"/>
            <a:ext cx="1061883" cy="5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1369014-2097-A76D-1493-FA556A96D2CD}"/>
              </a:ext>
            </a:extLst>
          </p:cNvPr>
          <p:cNvSpPr txBox="1"/>
          <p:nvPr/>
        </p:nvSpPr>
        <p:spPr>
          <a:xfrm>
            <a:off x="381000" y="1238948"/>
            <a:ext cx="11430000" cy="486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 Associação Passos Mágicos, uma entidade civil sem fins lucrativos e com objetivos não econômicos, atua como um programa de educação de qualidade para crianças e jovens no município de Embu-Guaçu. 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Em 2023, a associação registrou um aumento de 334% nas aplicações bancárias com seus recursos de caixa, resultando em um aumento significativo na receita financeira. Esses recursos são provenientes do Pronac (Programa Nacional de Apoio à Cultura).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As receitas da associação são oriundas de doações, que têm mostrado um crescimento constante ao longo dos últimos três anos. As contribuições de pessoas físicas representam 47% da receita total, enquanto as de pessoas jurídicas correspondem a 31%. Em 2023, as despesas da associação também aumentaram, principalmente devido aos pagamentos de professores e psicólogos, que totalizaram 38% das despesas. Outros custos incluem água, energia e aluguéis.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Apesar do aumento das despesas, a Associação Passos Mágicos vem apresentando resultados positivos, com um desempenho financeiro favorável em 2023 e melhorias contínuas nos últimos três anos.</a:t>
            </a:r>
          </a:p>
        </p:txBody>
      </p:sp>
    </p:spTree>
    <p:extLst>
      <p:ext uri="{BB962C8B-B14F-4D97-AF65-F5344CB8AC3E}">
        <p14:creationId xmlns:p14="http://schemas.microsoft.com/office/powerpoint/2010/main" val="29613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67" y="2446418"/>
            <a:ext cx="6014144" cy="1965163"/>
          </a:xfrm>
        </p:spPr>
        <p:txBody>
          <a:bodyPr/>
          <a:lstStyle/>
          <a:p>
            <a:r>
              <a:rPr lang="en-US" dirty="0"/>
              <a:t>CONSIDERAÇÕES FINAIS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Imagem 2" descr="Esta imagem é de dois conjuntos de mãos juntando peças de um quebra-cabeças. ">
            <a:extLst>
              <a:ext uri="{FF2B5EF4-FFF2-40B4-BE49-F238E27FC236}">
                <a16:creationId xmlns:a16="http://schemas.microsoft.com/office/drawing/2014/main" id="{7C51AD54-3AAA-6417-10B8-70E95FD6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24"/>
          <a:stretch/>
        </p:blipFill>
        <p:spPr>
          <a:xfrm>
            <a:off x="7548018" y="0"/>
            <a:ext cx="464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SITE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O objetivo do </a:t>
            </a:r>
            <a:r>
              <a:rPr lang="pt-BR" sz="1800" dirty="0" err="1"/>
              <a:t>Datathon</a:t>
            </a:r>
            <a:r>
              <a:rPr lang="pt-BR" sz="1800" dirty="0"/>
              <a:t> é desenvolver um sistema inovador de métricas que possa quantificar e ilustrar o impacto que a ONG "Passos Mágicos" tem tido sobre a comunidade que atende. Este desafio é direcionado aos alunos e alunas da </a:t>
            </a:r>
            <a:r>
              <a:rPr lang="pt-BR" sz="1800" dirty="0" err="1"/>
              <a:t>PósTech</a:t>
            </a:r>
            <a:r>
              <a:rPr lang="pt-BR" sz="1800" dirty="0"/>
              <a:t> em Data </a:t>
            </a:r>
            <a:r>
              <a:rPr lang="pt-BR" sz="1800" dirty="0" err="1"/>
              <a:t>Analytics</a:t>
            </a:r>
            <a:r>
              <a:rPr lang="pt-BR" sz="1800" dirty="0"/>
              <a:t> e busca aplicar conhecimentos em Análise e Visualização de Dados, Machine Learning, Big Data, </a:t>
            </a:r>
            <a:r>
              <a:rPr lang="pt-BR" sz="1800" dirty="0" err="1"/>
              <a:t>Deploy</a:t>
            </a:r>
            <a:r>
              <a:rPr lang="pt-BR" sz="1800" dirty="0"/>
              <a:t> em Produção, </a:t>
            </a:r>
            <a:r>
              <a:rPr lang="pt-BR" sz="1800" dirty="0" err="1"/>
              <a:t>Deep</a:t>
            </a:r>
            <a:r>
              <a:rPr lang="pt-BR" sz="1800" dirty="0"/>
              <a:t> Learning e Processamento de Linguagem Natural (NLP) para criar uma ferramenta capaz de: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Dados Históricos e Atuais: </a:t>
            </a:r>
            <a:r>
              <a:rPr lang="pt-BR" sz="1600" dirty="0"/>
              <a:t>coletar e processar dados para entender as tendências e padrões no desenvolvimento educacional e pessoal das crianças e jovens impactados pela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Identificar Fatores-Chave de Sucesso: </a:t>
            </a:r>
            <a:r>
              <a:rPr lang="pt-BR" sz="1600" dirty="0"/>
              <a:t>utilizar aprendizado de máquina para determinar os principais elementos que contribuem para os resultados positivos nas vidas dos(as) beneficiados(as).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Desenvolver Soluções Sustentáveis: </a:t>
            </a:r>
            <a:r>
              <a:rPr lang="pt-BR" sz="1600" dirty="0"/>
              <a:t>criar um sistema prático e eficiente que possa ser integrado nas operações diárias da ONG, garantindo sua utilidade contínua.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o Impacto Emocional e Social: </a:t>
            </a:r>
            <a:r>
              <a:rPr lang="pt-BR" sz="1600" dirty="0"/>
              <a:t>empregar técnicas de </a:t>
            </a:r>
            <a:r>
              <a:rPr lang="pt-BR" sz="1600" dirty="0" err="1"/>
              <a:t>deep</a:t>
            </a:r>
            <a:r>
              <a:rPr lang="pt-BR" sz="1600" dirty="0"/>
              <a:t> learning e NLP para analisar relatos e feedbacks, oferecendo uma visão mais profunda do impacto emocional e social das atividades da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Visualização de Dados Impactantes: </a:t>
            </a:r>
            <a:r>
              <a:rPr lang="pt-BR" sz="1600" dirty="0"/>
              <a:t>produzir visualizações de dados que não apenas informem, mas também contém a história do trabalho da ONG, destacando seu impacto significativo de forma compreensível e tocante.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Promover Transparência e Conscientização: </a:t>
            </a:r>
            <a:r>
              <a:rPr lang="pt-BR" sz="1600" dirty="0"/>
              <a:t>aumentar a transparência do trabalho da ONG e sensibilizar o público sobre sua importância, utilizando os insights obtidos através das análises.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Este desafio representa uma oportunidade para vocês aplicarem suas habilidades técnicas em um contexto real, gerando impacto social significativo e ajudando a ONG a aprimorar suas estratégias e operações futuras.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43018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9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7" name="Caixa de texto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CONSIDERAÇÕES FINAIS</a:t>
            </a:r>
            <a:endParaRPr lang="pt-BR" dirty="0"/>
          </a:p>
        </p:txBody>
      </p:sp>
      <p:grpSp>
        <p:nvGrpSpPr>
          <p:cNvPr id="94" name="Grupo 93" descr="É esta imagem de uma forma de resumo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212724" y="5225735"/>
            <a:ext cx="4736737" cy="6407276"/>
            <a:chOff x="4855953" y="-2833466"/>
            <a:chExt cx="8948965" cy="12105061"/>
          </a:xfrm>
        </p:grpSpPr>
        <p:sp>
          <p:nvSpPr>
            <p:cNvPr id="95" name="Forma Livre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5"/>
              <a:ext cx="8673601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orma Livre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3" y="-2833466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orma Liv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pic>
        <p:nvPicPr>
          <p:cNvPr id="82" name="Imagem 81" descr="Texto&#10;&#10;Descrição gerada automaticamente com confiança média">
            <a:extLst>
              <a:ext uri="{FF2B5EF4-FFF2-40B4-BE49-F238E27FC236}">
                <a16:creationId xmlns:a16="http://schemas.microsoft.com/office/drawing/2014/main" id="{2AE67E44-26C8-D2DF-09C5-52F2F8B0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81" y="232387"/>
            <a:ext cx="1359411" cy="54254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FB9F1681-E898-7FB5-3066-ACB17B33E068}"/>
              </a:ext>
            </a:extLst>
          </p:cNvPr>
          <p:cNvSpPr txBox="1"/>
          <p:nvPr/>
        </p:nvSpPr>
        <p:spPr>
          <a:xfrm>
            <a:off x="380999" y="1238948"/>
            <a:ext cx="11094219" cy="541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Os projetos sociais educativos promovem a inclusão e a igualdade de oportunidades, oferecendo suporte essencial para crianças, adolescentes e adultos em situação de vulnerabilidade. Em um país com grandes disparidades socioeconômicas, esses projetos garantem acesso à educação de qualidade e ajudam a reduzir desigualdades.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Além do ensino acadêmico, esses projetos formam valores, ética e cidadania, podendo reduzir índices de criminalidade e violência ao oferecer alternativas construtivas para os jovens. Fortalecem o tecido social, promovendo colaboração, respeito e solidariedade entre os moradores.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 sucesso desses projetos depende de gestão eficiente, investimentos contínuos e engajamento comunitário. Na Passos Mágicos, 47% das contribuições vêm de pessoas físicas, evidenciando a importância da participação comunitária.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Embu-Guaçu, ocupando a posição 2780 no ranking nacional de desenvolvimento humano, apresenta os piores resultados em acesso e qualidade da educação entre as cidades analisadas anteriormente. Isso ressalta a necessidade de ações como as da Passos Mágicos nessa região.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 suma, os projetos sociais educativos em Embu-Guaçu são fundamentais para o desenvolvimento social e econômico da cidade. Representam esperança e oportunidade, construindo um caminho mais justo e próspero. Portanto, é essencial continuar apoiando e expandindo essas ações, garantindo que todos na região alcancem seu pleno potencial e contribuam positivamente para a sociedade.</a:t>
            </a:r>
          </a:p>
        </p:txBody>
      </p:sp>
    </p:spTree>
    <p:extLst>
      <p:ext uri="{BB962C8B-B14F-4D97-AF65-F5344CB8AC3E}">
        <p14:creationId xmlns:p14="http://schemas.microsoft.com/office/powerpoint/2010/main" val="2562705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9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7" name="Caixa de texto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TEXTO PITCH</a:t>
            </a:r>
            <a:endParaRPr lang="pt-BR" dirty="0"/>
          </a:p>
        </p:txBody>
      </p:sp>
      <p:pic>
        <p:nvPicPr>
          <p:cNvPr id="82" name="Imagem 81" descr="Texto&#10;&#10;Descrição gerada automaticamente com confiança média">
            <a:extLst>
              <a:ext uri="{FF2B5EF4-FFF2-40B4-BE49-F238E27FC236}">
                <a16:creationId xmlns:a16="http://schemas.microsoft.com/office/drawing/2014/main" id="{2AE67E44-26C8-D2DF-09C5-52F2F8B0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81" y="232387"/>
            <a:ext cx="1359411" cy="54254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FB9F1681-E898-7FB5-3066-ACB17B33E068}"/>
              </a:ext>
            </a:extLst>
          </p:cNvPr>
          <p:cNvSpPr txBox="1"/>
          <p:nvPr/>
        </p:nvSpPr>
        <p:spPr>
          <a:xfrm>
            <a:off x="149290" y="774932"/>
            <a:ext cx="11859208" cy="594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A estrutura de dados da ONG enviada pela Fiap utiliza dados do Balanço, DRE e relatórios de atividades do PAD dos anos de 20, 21 e 22 todos esses dados foram tratados no Python, Tableau e no Power Bi.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Para fazer uma análise do município de Embu-Guaçu onde se encontra a ONG fizemos gráficos no Python comparativo entre algumas cidades brasileiras, as escolhidas se destacam entre PIB, segurança, economia e outros fatores. Esses comparativos identificam o quanto a cidade de Embu-Guaçu é vulnerável e o quão importante é a ONG nessa cidade.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O tratamento de dados se deu para limpeza dos dados, ajuste para separação por ano e não mais por aluno, exclusão dos dados nulos e erros e correlação para valores numéricos.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Fizemos gráficos para mostrar a evolução do índice INDE ao longo dos anos, que é o índice de desenvolvimento educacional da organização, separadas por 3 dimensões:  acadêmicas, psicossocial e psicopedagógica. É a forma como a ONG trabalha e faz as avaliações para dar essa pontuação para os alunos.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Criado também o gráfico que faz a análise das notas do INDE e suas médias, é possível notar que a média dos alunos de 2020 a é maior que os anos 2021 e 2022, mostrando ser necessário atenção para melhorar e aumentar o número de universitários e de bolsistas.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Utilizando o Tableau fizemos a previsão de crianças e universitários, notamos que os números são crescentes, mas as retas elas não se encontram, isso significa que a gente nunca vai ter todos os alunos sendo universitários.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Também fizemos projeções de professores e crianças, nota-se que no ano de 2023 vai ter uma diminuição desses números, e teremos aumento de bolsistas e universitários.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Nós fizemos um Power Bi e com ele, ficou mais fácil de analisar os números, ficou mais dinâmico para você avaliar os dados INDE, DRE e do Balanço patrimonial.</a:t>
            </a:r>
          </a:p>
          <a:p>
            <a:pPr fontAlgn="base">
              <a:lnSpc>
                <a:spcPts val="1900"/>
              </a:lnSpc>
              <a:spcBef>
                <a:spcPts val="500"/>
              </a:spcBef>
            </a:pPr>
            <a:r>
              <a:rPr lang="pt-BR" sz="1400" dirty="0"/>
              <a:t>Com o Power Bi notamos o crescimento de 300% nas aplicações bancárias da ONG, um ponto importante, é que 47% da receita total são de doações de pessoas físicas, isso mostra o comprometimento da sociedade, visto que é uma ONG com amplitude nacional, com resultados positivos nos últimos 3 anos, o que mostra que ela vai ter pulmão financeiro para continuar em crescimento e ajudar as crianças da comunidade.</a:t>
            </a:r>
          </a:p>
        </p:txBody>
      </p:sp>
    </p:spTree>
    <p:extLst>
      <p:ext uri="{BB962C8B-B14F-4D97-AF65-F5344CB8AC3E}">
        <p14:creationId xmlns:p14="http://schemas.microsoft.com/office/powerpoint/2010/main" val="3958918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724" y="1678220"/>
            <a:ext cx="7007942" cy="38134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2"/>
              </a:rPr>
              <a:t>https://github.com/OsvaldoCaio/data-analytics-postech-fiap/tree/main/Fase%205%20-%20Deep%20Learning%20and%20Unstructured%20Data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3"/>
              </a:rPr>
              <a:t>https://app.powerbi.com/links/srOuVoQJ0R?ctid=c56c8edc-eeb7-4c14-a1c4-c7215b5b0ad6&amp;pbi_source=linkShare</a:t>
            </a:r>
            <a:r>
              <a:rPr lang="en-US" sz="1600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4"/>
              </a:rPr>
              <a:t>https://passosmagicos.org.br/</a:t>
            </a:r>
            <a:r>
              <a:rPr lang="en-US" sz="1600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5"/>
              </a:rPr>
              <a:t>https://censo2022.ibge.gov.br/panorama/</a:t>
            </a:r>
            <a:r>
              <a:rPr lang="en-US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hlinkClick r:id="rId6"/>
              </a:rPr>
              <a:t>https://qedu.org.br/municipio/3515103-embu-guacu/baixar-dados</a:t>
            </a:r>
            <a:r>
              <a:rPr lang="en-US" sz="16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Caixa de texto 66">
            <a:extLst>
              <a:ext uri="{FF2B5EF4-FFF2-40B4-BE49-F238E27FC236}">
                <a16:creationId xmlns:a16="http://schemas.microsoft.com/office/drawing/2014/main" id="{EC2D36C0-192D-34B4-5041-C17F3EAAC862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LINKS E REFERÊNCIAS</a:t>
            </a:r>
            <a:endParaRPr lang="pt-BR" dirty="0"/>
          </a:p>
        </p:txBody>
      </p:sp>
      <p:pic>
        <p:nvPicPr>
          <p:cNvPr id="2052" name="Picture 4" descr="Book Generic color lineal-color icon">
            <a:extLst>
              <a:ext uri="{FF2B5EF4-FFF2-40B4-BE49-F238E27FC236}">
                <a16:creationId xmlns:a16="http://schemas.microsoft.com/office/drawing/2014/main" id="{349A4F28-D127-2521-9A94-5844E35BF0D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O grande objetivo do </a:t>
            </a:r>
            <a:r>
              <a:rPr lang="pt-BR" sz="1600" dirty="0" err="1"/>
              <a:t>datathon</a:t>
            </a:r>
            <a:r>
              <a:rPr lang="pt-BR" sz="1600" dirty="0"/>
              <a:t> é você como um cientista de dados criar uma proposta preditiva ou como um(a) analista de dados realizar uma proposta analítica para demonstrar o impacto que a ONG “Passos Mágicos” tem realizado sobre a comunidade que atende. A associação busca instrumentalizar o uso da educação como ferramenta para a mudança das condições de vida das crianças e jovens em vulnerabilidade social. Com base no </a:t>
            </a:r>
            <a:r>
              <a:rPr lang="pt-BR" sz="1600" dirty="0" err="1"/>
              <a:t>dataset</a:t>
            </a:r>
            <a:r>
              <a:rPr lang="pt-BR" sz="1600" dirty="0"/>
              <a:t> de pesquisa extensiva do desenvolvimento educacional no período de 2020, 2021 e 2023, você pode entregar uma das seguintes propostas: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analítica </a:t>
            </a:r>
            <a:r>
              <a:rPr lang="pt-BR" sz="1600" dirty="0"/>
              <a:t>📊: Criar um </a:t>
            </a:r>
            <a:r>
              <a:rPr lang="pt-BR" sz="1600" dirty="0" err="1"/>
              <a:t>storytelling</a:t>
            </a:r>
            <a:r>
              <a:rPr lang="pt-BR" sz="1600" dirty="0"/>
              <a:t> para demonstrar os impactos que a ONG “Passos Mágicos” realizou sobre a performance de estudantes e levantar indicadores de performance. A ideia é realizar um dashboard e um </a:t>
            </a:r>
            <a:r>
              <a:rPr lang="pt-BR" sz="1600" dirty="0" err="1"/>
              <a:t>storytelling</a:t>
            </a:r>
            <a:r>
              <a:rPr lang="pt-BR" sz="1600" dirty="0"/>
              <a:t> contando uma história com os dados para auxiliar a Passos Mágicos a tomar as melhores decisões com base nos indicadores e conhecer o perfil dos estudantes.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preditiva</a:t>
            </a:r>
            <a:r>
              <a:rPr lang="pt-BR" sz="1600" dirty="0"/>
              <a:t>🔮: Criar um modelo preditivo para prever o comportamento do estudante com base em algumas variáveis que podem ser cruciais para a identificação do desenvolvimento do estudante. Na proposta preditiva, você pode utilizar a criatividade para propor uma solução de algoritmo supervisionado ou não supervisionado. A ideia é utilizar um dos conhecimentos aprendidos no curso como solução (machine learning, </a:t>
            </a:r>
            <a:r>
              <a:rPr lang="pt-BR" sz="1600" dirty="0" err="1"/>
              <a:t>deep</a:t>
            </a:r>
            <a:r>
              <a:rPr lang="pt-BR" sz="1600" dirty="0"/>
              <a:t> learning ou processamento de linguagem natural).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4601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Base de dados </a:t>
            </a:r>
            <a:r>
              <a:rPr lang="pt-BR" sz="1600" dirty="0"/>
              <a:t>🎲: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A base de dados contém informações educacionais e socioeconômica dos estudantes da Passos mágicos. Vão ser disponibilizadas duas bases de dados com as características de desenvolvimento educacional e questões socioeconômicas dos estudantes e um dicionário de dados com o mapeamento de todas as variáveis. Além da base de dados, alguns relatórios de pesquisa realizada pela Passos Mágicos também serão disponibilizados para auxiliar no conhecimento do negócio.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 entrega </a:t>
            </a:r>
            <a:r>
              <a:rPr lang="pt-BR" sz="1600" dirty="0"/>
              <a:t>🔗: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⚠️ É importante ressaltar que o grupo pode optar em entregar apenas uma proposta ou também as duas. Caso você opte pela proposta analítica, a entrega deve ser um dashboard ou um relatório contendo do a análise dos dados. Caso você opte pela proposta preditiva, a entrega é um modelo preditivo com o </a:t>
            </a:r>
            <a:r>
              <a:rPr lang="pt-BR" sz="1600" dirty="0" err="1"/>
              <a:t>deploy</a:t>
            </a:r>
            <a:r>
              <a:rPr lang="pt-BR" sz="1600" dirty="0"/>
              <a:t> realizado no </a:t>
            </a:r>
            <a:r>
              <a:rPr lang="pt-BR" sz="1600" dirty="0" err="1"/>
              <a:t>Streamlit</a:t>
            </a:r>
            <a:r>
              <a:rPr lang="pt-BR" sz="1600" dirty="0"/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Você pode subir seu projeto no repositório do seu </a:t>
            </a:r>
            <a:r>
              <a:rPr lang="pt-BR" sz="1600" dirty="0" err="1"/>
              <a:t>github</a:t>
            </a:r>
            <a:r>
              <a:rPr lang="pt-BR" sz="1600" dirty="0"/>
              <a:t> e compartilhar o link do projeto na plataforma com os arquivos utilizados e o link do seu dashboard ou modelo preditivo.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1588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A HISTÓRIA</a:t>
            </a:r>
          </a:p>
          <a:p>
            <a:r>
              <a:rPr lang="en-US" b="1" dirty="0"/>
              <a:t>O QUE FAZEM?</a:t>
            </a:r>
          </a:p>
          <a:p>
            <a:r>
              <a:rPr lang="en-US" b="1" dirty="0"/>
              <a:t>MISSÃO, VISÃO E VALORES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7F3ED213-8FDA-16F7-08D9-9BF9CAEC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Texto&#10;&#10;Descrição gerada automaticamente com confiança média">
            <a:extLst>
              <a:ext uri="{FF2B5EF4-FFF2-40B4-BE49-F238E27FC236}">
                <a16:creationId xmlns:a16="http://schemas.microsoft.com/office/drawing/2014/main" id="{5F2A122B-0D1A-4F3A-F313-B213F3F6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2372904"/>
            <a:ext cx="4518504" cy="18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história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A Associação Passos Mágicos tem uma trajetória de 30 anos de atuação, trabalhando na transformação da vida de crianças e jovens de baixa renda os levando a melhores oportunidades de vida.</a:t>
            </a:r>
          </a:p>
          <a:p>
            <a:pPr marL="0" indent="0" fontAlgn="base">
              <a:buNone/>
            </a:pPr>
            <a:r>
              <a:rPr lang="pt-BR" sz="1600" dirty="0"/>
              <a:t>A transformação, idealizada por Michelle </a:t>
            </a:r>
            <a:r>
              <a:rPr lang="pt-BR" sz="1600" dirty="0" err="1"/>
              <a:t>Flues</a:t>
            </a:r>
            <a:r>
              <a:rPr lang="pt-BR" sz="1600" dirty="0"/>
              <a:t> e </a:t>
            </a:r>
            <a:r>
              <a:rPr lang="pt-BR" sz="1600" dirty="0" err="1"/>
              <a:t>Dimetri</a:t>
            </a:r>
            <a:r>
              <a:rPr lang="pt-BR" sz="1600" dirty="0"/>
              <a:t> </a:t>
            </a:r>
            <a:r>
              <a:rPr lang="pt-BR" sz="1600" dirty="0" err="1"/>
              <a:t>Ivanoff</a:t>
            </a:r>
            <a:r>
              <a:rPr lang="pt-BR" sz="1600" dirty="0"/>
              <a:t>, começou em 1992, atuando dentro de orfanatos, no </a:t>
            </a:r>
            <a:r>
              <a:rPr lang="pt-BR" sz="1600" u="sng" dirty="0"/>
              <a:t>município de Embu-Guaçu</a:t>
            </a:r>
            <a:r>
              <a:rPr lang="pt-BR" sz="1600" dirty="0"/>
              <a:t>.</a:t>
            </a:r>
          </a:p>
          <a:p>
            <a:pPr marL="0" indent="0" fontAlgn="base">
              <a:buNone/>
            </a:pPr>
            <a:r>
              <a:rPr lang="pt-BR" sz="1600" dirty="0"/>
              <a:t>Em 2016, depois de anos de atuação, decidem ampliar o programa para que mais jovens tivessem acesso a essa fórmula mágica para transformação que inclui: educação de qualidade, auxílio psicológico/psicopedagógico, ampliação de sua visão de mundo e protagonismo. Passaram então a atuar como um projeto social e educacional, criando assim a Associação Passos Mágicos.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1600" b="1" dirty="0"/>
              <a:t>Acesse o site</a:t>
            </a:r>
            <a:r>
              <a:rPr lang="pt-BR" sz="1600" dirty="0"/>
              <a:t>: </a:t>
            </a:r>
            <a:r>
              <a:rPr lang="pt-BR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https://passosmagicos.org.br/</a:t>
            </a:r>
            <a:r>
              <a:rPr lang="pt-BR" sz="1600" dirty="0"/>
              <a:t> </a:t>
            </a:r>
          </a:p>
        </p:txBody>
      </p:sp>
      <p:grpSp>
        <p:nvGrpSpPr>
          <p:cNvPr id="69" name="Grupo 93" descr="É esta imagem de uma forma de resumo. ">
            <a:extLst>
              <a:ext uri="{FF2B5EF4-FFF2-40B4-BE49-F238E27FC236}">
                <a16:creationId xmlns:a16="http://schemas.microsoft.com/office/drawing/2014/main" id="{22040B66-3D8A-32E0-CDBD-5B214F03E051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70" name="Forma Livre 10">
              <a:extLst>
                <a:ext uri="{FF2B5EF4-FFF2-40B4-BE49-F238E27FC236}">
                  <a16:creationId xmlns:a16="http://schemas.microsoft.com/office/drawing/2014/main" id="{FCEE2205-A874-F8A2-9FF7-494E23CFC26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4" name="Forma Livre 11">
              <a:extLst>
                <a:ext uri="{FF2B5EF4-FFF2-40B4-BE49-F238E27FC236}">
                  <a16:creationId xmlns:a16="http://schemas.microsoft.com/office/drawing/2014/main" id="{667D1140-EB39-5C9B-6DCB-0C133726DA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" name="Forma Livre 12">
              <a:extLst>
                <a:ext uri="{FF2B5EF4-FFF2-40B4-BE49-F238E27FC236}">
                  <a16:creationId xmlns:a16="http://schemas.microsoft.com/office/drawing/2014/main" id="{4D25A13E-4D60-447E-2D97-2A87A8F0021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fazem?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Oferecem um programa de educação de qualidade para crianças e jovens do município de Embu-Guaçu.</a:t>
            </a:r>
          </a:p>
          <a:p>
            <a:pPr marL="0" indent="0" fontAlgn="base">
              <a:buNone/>
            </a:pPr>
            <a:r>
              <a:rPr lang="pt-BR" sz="1600" dirty="0"/>
              <a:t>Aceleração do Conhecimento: Educação de qualidade, programas educacionais, assistência psicológica e ampliação da visão de mundo. Conheça mais sobre nosso trabalho.</a:t>
            </a:r>
          </a:p>
          <a:p>
            <a:pPr marL="0" indent="0" fontAlgn="base">
              <a:buNone/>
            </a:pPr>
            <a:r>
              <a:rPr lang="pt-BR" sz="1600" dirty="0"/>
              <a:t>Programas Especiais: Conheça o projeto de apadrinhamento e de intercâmbio, visando uma maior integração dos alunos com diferentes ambientes e culturas.</a:t>
            </a:r>
          </a:p>
          <a:p>
            <a:pPr marL="0" indent="0" fontAlgn="base">
              <a:buNone/>
            </a:pPr>
            <a:r>
              <a:rPr lang="pt-BR" sz="1600" dirty="0"/>
              <a:t>Eventos e Ações Sociais: Anualmente, em prol dos alunos, são promovidas campanhas de arrecadação para presentear as centenas de crianças e adolescentes Passos Mágicos.</a:t>
            </a:r>
          </a:p>
          <a:p>
            <a:pPr marL="0" indent="0" fontAlgn="base">
              <a:buNone/>
            </a:pPr>
            <a:r>
              <a:rPr lang="pt-BR" sz="1600" dirty="0"/>
              <a:t>Parceiros e Apoiadores: Conheça empresas parceiras e apoiadoras que nos ajudam a dar vida aos nossos projetos de transformação.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8D67E765-92FC-2E41-B139-A4AEC9F9E04D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0D9EC4A8-F3D7-F980-ECF3-B7DCD1E3311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C17DD91D-DED6-0163-CB5F-3167836E5C2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24631113-E276-082F-BA67-5BE0BA406EF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0733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D3B2D6-6B1C-4F64-807F-0FF223861F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80B19-6BDD-4CE4-B66E-A7A0D928F6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A5D3A3-379F-4885-9B8F-586D59BB1A8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_GradientVTI</Template>
  <TotalTime>0</TotalTime>
  <Words>5320</Words>
  <Application>Microsoft Office PowerPoint</Application>
  <PresentationFormat>Widescreen</PresentationFormat>
  <Paragraphs>477</Paragraphs>
  <Slides>42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Arial</vt:lpstr>
      <vt:lpstr>Biome Light</vt:lpstr>
      <vt:lpstr>Calibri</vt:lpstr>
      <vt:lpstr>Segoe UI</vt:lpstr>
      <vt:lpstr>Univers</vt:lpstr>
      <vt:lpstr>Wingdings</vt:lpstr>
      <vt:lpstr>GradientVTI</vt:lpstr>
      <vt:lpstr>Apresentação do PowerPoint</vt:lpstr>
      <vt:lpstr>Slide de recursos humanos 2</vt:lpstr>
      <vt:lpstr>DEFINIÇÕES</vt:lpstr>
      <vt:lpstr>OBJETIVO SITE</vt:lpstr>
      <vt:lpstr>OBJETIVO PROFESSOR</vt:lpstr>
      <vt:lpstr>OBJETIVO PROFESSOR</vt:lpstr>
      <vt:lpstr>Apresentação do PowerPoint</vt:lpstr>
      <vt:lpstr>Slide de recursos humanos 3</vt:lpstr>
      <vt:lpstr>Slide de recursos humanos 3</vt:lpstr>
      <vt:lpstr>Slide de recursos humanos 3</vt:lpstr>
      <vt:lpstr>BANCO DE DADOS</vt:lpstr>
      <vt:lpstr>ESTRUTURA</vt:lpstr>
      <vt:lpstr>A CIDADE DE EMBU-GUAÇU</vt:lpstr>
      <vt:lpstr>PESQUISA EMBU-GUAÇU</vt:lpstr>
      <vt:lpstr>DICIONÁRIO ANÁLISE MUNICÍPIOS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DADOS PASSOS MÁGICOS</vt:lpstr>
      <vt:lpstr>DICIONÁRIO</vt:lpstr>
      <vt:lpstr>Apresentação do PowerPoint</vt:lpstr>
      <vt:lpstr>GOOGLE COLAB</vt:lpstr>
      <vt:lpstr>GOOGLE COLAB</vt:lpstr>
      <vt:lpstr>GOOGLE COLAB</vt:lpstr>
      <vt:lpstr>EVOLUÇÃO NOTAS INDE E MÉDIAS</vt:lpstr>
      <vt:lpstr>EVOLUÇÃO NOTAS INDE E MÉDIAS</vt:lpstr>
      <vt:lpstr>ALUNOS X UNIVERSITÁRIOS</vt:lpstr>
      <vt:lpstr>PROJEÇÃO 2024</vt:lpstr>
      <vt:lpstr>PEDRAS CONCEITOS INDE</vt:lpstr>
      <vt:lpstr>PEDRAS CONCEITOS INDE</vt:lpstr>
      <vt:lpstr>POWER BI</vt:lpstr>
      <vt:lpstr>Apresentação do PowerPoint</vt:lpstr>
      <vt:lpstr>Apresentação do PowerPoint</vt:lpstr>
      <vt:lpstr>Apresentação do PowerPoint</vt:lpstr>
      <vt:lpstr>AVALIAÇÃO DO POWER BI</vt:lpstr>
      <vt:lpstr>CONSIDERAÇÕES FINAIS</vt:lpstr>
      <vt:lpstr>Slide de recursos humanos 9</vt:lpstr>
      <vt:lpstr>Slide de recursos humanos 9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2021-04-27T15:34:38Z</dcterms:created>
  <dcterms:modified xsi:type="dcterms:W3CDTF">2024-08-04T16:07:46Z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